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4" r:id="rId4"/>
  </p:sldMasterIdLst>
  <p:notesMasterIdLst>
    <p:notesMasterId r:id="rId17"/>
  </p:notesMasterIdLst>
  <p:sldIdLst>
    <p:sldId id="256" r:id="rId5"/>
    <p:sldId id="292" r:id="rId6"/>
    <p:sldId id="293" r:id="rId7"/>
    <p:sldId id="295" r:id="rId8"/>
    <p:sldId id="305" r:id="rId9"/>
    <p:sldId id="300" r:id="rId10"/>
    <p:sldId id="301" r:id="rId11"/>
    <p:sldId id="263" r:id="rId12"/>
    <p:sldId id="317" r:id="rId13"/>
    <p:sldId id="259" r:id="rId14"/>
    <p:sldId id="302" r:id="rId15"/>
    <p:sldId id="303" r:id="rId16"/>
    <p:sldId id="307" r:id="rId18"/>
    <p:sldId id="304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4660"/>
  </p:normalViewPr>
  <p:slideViewPr>
    <p:cSldViewPr>
      <p:cViewPr>
        <p:scale>
          <a:sx n="76" d="100"/>
          <a:sy n="76" d="100"/>
        </p:scale>
        <p:origin x="-144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1E3DC-308F-47D2-BB53-036350E7F3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397BE-F885-4ED5-B989-B461348EB4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0FEEA2A-05E1-4F20-9751-A25B7C9E767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32099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2100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/>
          </a:p>
        </p:txBody>
      </p:sp>
      <p:sp>
        <p:nvSpPr>
          <p:cNvPr id="1321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0AEB2C86-611F-4F6E-B1D7-570B40A7BA92}" type="slidenum">
              <a:rPr lang="en-US" altLang="zh-CN" sz="1200" smtClean="0">
                <a:solidFill>
                  <a:srgbClr val="000000"/>
                </a:solidFill>
              </a:rPr>
            </a:fld>
            <a:endParaRPr lang="en-US" altLang="zh-CN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9F1A8-0474-402D-98A6-AA0E1A4FDEDE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F9B59-9A0D-4D97-9F4F-9293A623AA75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5E75C-A15D-4229-A2A9-F37F679F0897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FBC3-FE38-4E32-99F3-0DEA41AB04C8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44D25-8413-4C14-B631-F46857B78E42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F5806-3184-4F4F-9DAC-C28093E7A2B1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E699-C489-46FD-B910-505D129A97F2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anose="02070309020205020404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anose="02070309020205020404" pitchFamily="49" charset="0"/>
              <a:buChar char="o"/>
              <a:defRPr sz="1200" baseline="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FBE5C-4024-4F50-905E-CF21C06DFE8F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4C20-A5D7-446D-8578-14D60296458A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9F-FC00-4E5D-A860-29F3C9333227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780F-4459-4B52-B5F4-405073963F0D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/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/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/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/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/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/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/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/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/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/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/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/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/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/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/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/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/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/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/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/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/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/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/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/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/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/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/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/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/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/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/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/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/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/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/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/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/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 panose="020B0603020202020204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panose="05020102010507070707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panose="05020102010507070707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panose="05020102010507070707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panose="05020102010507070707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panose="05020102010507070707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3.png"/><Relationship Id="rId3" Type="http://schemas.microsoft.com/office/2007/relationships/media" Target="file:///C:\Users\Administrator\Desktop\Unit%2010\Alison%20Gold%20-%20Chinese%20Food.mp3" TargetMode="External"/><Relationship Id="rId2" Type="http://schemas.openxmlformats.org/officeDocument/2006/relationships/audio" Target="file:///C:\Users\Administrator\Desktop\Unit%2010\Alison%20Gold%20-%20Chinese%20Food.mp3" TargetMode="Externa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0" Type="http://schemas.openxmlformats.org/officeDocument/2006/relationships/slideLayout" Target="../slideLayouts/slideLayout15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0.xml"/><Relationship Id="rId4" Type="http://schemas.openxmlformats.org/officeDocument/2006/relationships/audio" Target="../media/audio1.wav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" Target="slide10.xml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" Target="slide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" Target="slide3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885"/>
            <a:ext cx="7632700" cy="3954780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r>
              <a:rPr lang="en-US" altLang="zh-CN" sz="4800" b="1" i="1" dirty="0" smtClean="0">
                <a:solidFill>
                  <a:srgbClr val="0000FF"/>
                </a:solidFill>
              </a:rPr>
              <a:t>        Unit 10 </a:t>
            </a:r>
            <a:br>
              <a:rPr lang="en-US" altLang="zh-CN" sz="4800" b="1" i="1" dirty="0">
                <a:solidFill>
                  <a:srgbClr val="0000FF"/>
                </a:solidFill>
              </a:rPr>
            </a:br>
            <a:r>
              <a:rPr lang="en-US" altLang="zh-CN" sz="4800" b="1" i="1" dirty="0">
                <a:solidFill>
                  <a:srgbClr val="0000FF"/>
                </a:solidFill>
              </a:rPr>
              <a:t>I’d like some noodles</a:t>
            </a:r>
            <a:r>
              <a:rPr lang="en-US" altLang="zh-CN" sz="4800" b="1" i="1" dirty="0" smtClean="0">
                <a:solidFill>
                  <a:srgbClr val="0000FF"/>
                </a:solidFill>
              </a:rPr>
              <a:t>.</a:t>
            </a:r>
            <a:br>
              <a:rPr lang="en-US" altLang="zh-CN" sz="4800" b="1" i="1" dirty="0" smtClean="0">
                <a:solidFill>
                  <a:srgbClr val="0000FF"/>
                </a:solidFill>
              </a:rPr>
            </a:br>
            <a:r>
              <a:rPr lang="en-US" altLang="zh-CN" sz="4800" b="1" i="1" dirty="0" smtClean="0">
                <a:solidFill>
                  <a:srgbClr val="0000FF"/>
                </a:solidFill>
              </a:rPr>
              <a:t>          </a:t>
            </a:r>
            <a:endParaRPr lang="en-US" altLang="zh-CN" sz="4800" b="1" i="1" dirty="0">
              <a:solidFill>
                <a:srgbClr val="0000FF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59657" y="2912969"/>
            <a:ext cx="6624637" cy="349220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b="1" i="1" dirty="0" smtClean="0">
                <a:solidFill>
                  <a:srgbClr val="0000FF"/>
                </a:solidFill>
              </a:rPr>
              <a:t>第一课时</a:t>
            </a:r>
            <a:r>
              <a:rPr lang="en-US" altLang="zh-CN" b="1" i="1" dirty="0" smtClean="0">
                <a:solidFill>
                  <a:srgbClr val="0000FF"/>
                </a:solidFill>
              </a:rPr>
              <a:t> </a:t>
            </a:r>
            <a:endParaRPr lang="en-US" altLang="zh-CN" b="1" i="1" dirty="0" smtClean="0">
              <a:solidFill>
                <a:srgbClr val="0000FF"/>
              </a:solidFill>
            </a:endParaRPr>
          </a:p>
          <a:p>
            <a:r>
              <a:rPr lang="en-US" altLang="zh-CN" b="1" i="1" dirty="0" smtClean="0">
                <a:solidFill>
                  <a:srgbClr val="0000FF"/>
                </a:solidFill>
              </a:rPr>
              <a:t>Section  A  1a-2c</a:t>
            </a:r>
            <a:endParaRPr lang="en-US" altLang="zh-CN" b="1" i="1" dirty="0">
              <a:solidFill>
                <a:srgbClr val="0000FF"/>
              </a:solidFill>
            </a:endParaRPr>
          </a:p>
        </p:txBody>
      </p:sp>
      <p:pic>
        <p:nvPicPr>
          <p:cNvPr id="2" name="Alison Gold - Chinese Food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51935" y="3013710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5" dur="2074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074" grpId="0" bldLvl="0" animBg="1" autoUpdateAnimBg="0"/>
      <p:bldP spid="4" grpId="0" bldLvl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-24765" y="58420"/>
            <a:ext cx="8917940" cy="697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kumimoji="1" lang="en-US" altLang="zh-CN" sz="36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kumimoji="1" lang="zh-CN" altLang="en-US" sz="36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点餐句型总结：</a:t>
            </a:r>
            <a:endParaRPr kumimoji="1" lang="en-US" altLang="zh-CN" sz="3600" b="1" dirty="0" smtClean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en-US" altLang="zh-CN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(1). Would you like…</a:t>
            </a:r>
            <a:r>
              <a:rPr kumimoji="1" lang="zh-CN" altLang="en-US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？</a:t>
            </a:r>
            <a:r>
              <a:rPr kumimoji="1"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你想</a:t>
            </a:r>
            <a:r>
              <a:rPr kumimoji="1" lang="zh-CN" altLang="en-US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要</a:t>
            </a:r>
            <a:r>
              <a:rPr kumimoji="1" lang="en-US" altLang="zh-CN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r>
              <a:rPr kumimoji="1" lang="zh-CN" altLang="en-US" sz="32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？ 表示征求意见 </a:t>
            </a:r>
            <a:endParaRPr kumimoji="1" lang="en-US" altLang="zh-CN" sz="32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zh-CN" altLang="en-U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常用答语：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 please./ No, thanks.</a:t>
            </a:r>
            <a:endParaRPr lang="en-US" altLang="zh-CN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I’d like/love to. 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或 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I’d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like/love 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to, but…</a:t>
            </a:r>
            <a:endParaRPr lang="en-US" altLang="zh-CN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(2).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What </a:t>
            </a:r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would 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like </a:t>
            </a:r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? </a:t>
            </a:r>
            <a:r>
              <a:rPr lang="zh-CN" altLang="en-US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你想要什么？</a:t>
            </a:r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3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What 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kind of </a:t>
            </a:r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…would 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like ?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你想要哪一种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…?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What size would you like ?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你要多大（碗）？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--- 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I’d like</a:t>
            </a:r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                       </a:t>
            </a:r>
            <a:r>
              <a:rPr lang="zh-CN" altLang="en-US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我想要</a:t>
            </a:r>
            <a:r>
              <a:rPr lang="en-US" altLang="zh-CN" sz="32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en-US" altLang="zh-CN" sz="32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---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Is/Are there 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…? 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有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么？</a:t>
            </a: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---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 there is /are. 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是的，有。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b="1" dirty="0" smtClean="0">
                <a:solidFill>
                  <a:srgbClr val="FF0000"/>
                </a:solidFill>
                <a:latin typeface="Gulim" panose="020B0600000101010101" charset="-127"/>
                <a:ea typeface="Gulim" panose="020B0600000101010101" charset="-127"/>
              </a:rPr>
              <a:t>     </a:t>
            </a:r>
            <a:r>
              <a:rPr lang="en-US" altLang="zh-CN" sz="3200" b="1" dirty="0" smtClean="0">
                <a:solidFill>
                  <a:srgbClr val="FF0000"/>
                </a:solidFill>
                <a:latin typeface="Gulim" panose="020B0600000101010101" charset="-127"/>
                <a:ea typeface="Gulim" panose="020B0600000101010101" charset="-127"/>
              </a:rPr>
              <a:t>  </a:t>
            </a:r>
            <a:r>
              <a:rPr lang="en-US" altLang="zh-CN" sz="3200" b="1" dirty="0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</a:rPr>
              <a:t>                      </a:t>
            </a:r>
            <a:endParaRPr lang="en-US" altLang="zh-CN" sz="3200" b="1" dirty="0" smtClean="0">
              <a:solidFill>
                <a:srgbClr val="FF0000"/>
              </a:solidFill>
              <a:latin typeface="+mj-lt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(4)May I take / have your order?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可以点餐了吗？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zh-CN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69" name="Rectangle 29"/>
          <p:cNvSpPr>
            <a:spLocks noChangeArrowheads="1"/>
          </p:cNvSpPr>
          <p:nvPr/>
        </p:nvSpPr>
        <p:spPr bwMode="auto">
          <a:xfrm>
            <a:off x="702310" y="695325"/>
            <a:ext cx="7739063" cy="5562600"/>
          </a:xfrm>
          <a:prstGeom prst="rect">
            <a:avLst/>
          </a:prstGeom>
          <a:gradFill rotWithShape="1">
            <a:gsLst>
              <a:gs pos="0">
                <a:srgbClr val="CCFFCC">
                  <a:alpha val="78999"/>
                </a:srgbClr>
              </a:gs>
              <a:gs pos="50000">
                <a:srgbClr val="CCFFCC">
                  <a:gamma/>
                  <a:tint val="0"/>
                  <a:invGamma/>
                </a:srgbClr>
              </a:gs>
              <a:gs pos="100000">
                <a:srgbClr val="CCFFCC">
                  <a:alpha val="78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fontAlgn="base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defRPr/>
            </a:pPr>
            <a:endParaRPr lang="zh-CN" altLang="zh-CN" sz="22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838200" y="1341120"/>
            <a:ext cx="6153150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I’d like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200" b="1" u="sng" dirty="0" smtClean="0">
                <a:solidFill>
                  <a:srgbClr val="333399"/>
                </a:solidFill>
                <a:latin typeface="Times New Roman" panose="02020603050405020304" pitchFamily="18" charset="0"/>
              </a:rPr>
              <a:t>beef</a:t>
            </a:r>
            <a:r>
              <a:rPr lang="en-US" altLang="zh-CN" sz="3200" b="1" u="sng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noodles.</a:t>
            </a:r>
            <a:endParaRPr lang="en-US" altLang="zh-CN" sz="3200" b="1" u="sng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8245" name="Picture 5" descr="CZ060_L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EAE8E7"/>
              </a:clrFrom>
              <a:clrTo>
                <a:srgbClr val="EAE8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765" y="1919605"/>
            <a:ext cx="1169035" cy="89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8246" name="Group 6"/>
          <p:cNvGrpSpPr/>
          <p:nvPr/>
        </p:nvGrpSpPr>
        <p:grpSpPr bwMode="auto">
          <a:xfrm>
            <a:off x="960755" y="1920240"/>
            <a:ext cx="1604010" cy="1148715"/>
            <a:chOff x="521" y="2432"/>
            <a:chExt cx="4124" cy="1444"/>
          </a:xfrm>
        </p:grpSpPr>
        <p:pic>
          <p:nvPicPr>
            <p:cNvPr id="88090" name="Picture 7" descr="SW096_L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2432"/>
              <a:ext cx="2087" cy="1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091" name="Picture 8" descr="FP074_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" y="2432"/>
              <a:ext cx="2037" cy="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8250" name="Rectangle 10"/>
          <p:cNvSpPr>
            <a:spLocks noChangeArrowheads="1"/>
          </p:cNvSpPr>
          <p:nvPr/>
        </p:nvSpPr>
        <p:spPr bwMode="auto">
          <a:xfrm>
            <a:off x="3946525" y="2240280"/>
            <a:ext cx="4495165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smtClean="0">
                <a:solidFill>
                  <a:srgbClr val="333399"/>
                </a:solidFill>
                <a:latin typeface="Times New Roman" panose="02020603050405020304" pitchFamily="18" charset="0"/>
              </a:rPr>
              <a:t>beef and tomato</a:t>
            </a:r>
            <a:r>
              <a:rPr kumimoji="1"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noodles.</a:t>
            </a:r>
            <a:endParaRPr kumimoji="1"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8251" name="Picture 11" descr="CZ013_L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4" r="14624"/>
          <a:stretch>
            <a:fillRect/>
          </a:stretch>
        </p:blipFill>
        <p:spPr bwMode="auto">
          <a:xfrm>
            <a:off x="2473960" y="3255010"/>
            <a:ext cx="89090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8252" name="Group 12"/>
          <p:cNvGrpSpPr/>
          <p:nvPr/>
        </p:nvGrpSpPr>
        <p:grpSpPr bwMode="auto">
          <a:xfrm>
            <a:off x="960755" y="3215005"/>
            <a:ext cx="1513205" cy="1280795"/>
            <a:chOff x="703" y="210"/>
            <a:chExt cx="4535" cy="1723"/>
          </a:xfrm>
        </p:grpSpPr>
        <p:pic>
          <p:nvPicPr>
            <p:cNvPr id="88088" name="Picture 13" descr="FJ038_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210"/>
              <a:ext cx="2046" cy="1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089" name="Picture 14" descr="SW145_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" y="210"/>
              <a:ext cx="2313" cy="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8255" name="Picture 15" descr="CZ057_L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8" t="1044" r="14510"/>
          <a:stretch>
            <a:fillRect/>
          </a:stretch>
        </p:blipFill>
        <p:spPr bwMode="auto">
          <a:xfrm>
            <a:off x="2473960" y="4742815"/>
            <a:ext cx="100838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8256" name="Group 16"/>
          <p:cNvGrpSpPr/>
          <p:nvPr/>
        </p:nvGrpSpPr>
        <p:grpSpPr bwMode="auto">
          <a:xfrm>
            <a:off x="836930" y="4826000"/>
            <a:ext cx="1728470" cy="1265555"/>
            <a:chOff x="-1" y="3311"/>
            <a:chExt cx="1089" cy="408"/>
          </a:xfrm>
        </p:grpSpPr>
        <p:pic>
          <p:nvPicPr>
            <p:cNvPr id="88086" name="Picture 17" descr="SN118_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-1" y="3311"/>
              <a:ext cx="539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087" name="Picture 18" descr="FJ110_L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535" y="3311"/>
              <a:ext cx="553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8259" name="Rectangle 19"/>
          <p:cNvSpPr>
            <a:spLocks noChangeArrowheads="1"/>
          </p:cNvSpPr>
          <p:nvPr/>
        </p:nvSpPr>
        <p:spPr bwMode="auto">
          <a:xfrm>
            <a:off x="3121660" y="4742815"/>
            <a:ext cx="5260340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smtClean="0">
                <a:solidFill>
                  <a:srgbClr val="333399"/>
                </a:solidFill>
                <a:latin typeface="Times New Roman" panose="02020603050405020304" pitchFamily="18" charset="0"/>
              </a:rPr>
              <a:t>chicken and cabbage</a:t>
            </a:r>
            <a:r>
              <a:rPr kumimoji="1"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noodles.</a:t>
            </a:r>
            <a:endParaRPr kumimoji="1"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8260" name="Rectangle 20"/>
          <p:cNvSpPr>
            <a:spLocks noChangeArrowheads="1"/>
          </p:cNvSpPr>
          <p:nvPr/>
        </p:nvSpPr>
        <p:spPr bwMode="auto">
          <a:xfrm>
            <a:off x="3364230" y="3459480"/>
            <a:ext cx="5017770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smtClean="0">
                <a:solidFill>
                  <a:srgbClr val="333399"/>
                </a:solidFill>
                <a:latin typeface="Times New Roman" panose="02020603050405020304" pitchFamily="18" charset="0"/>
              </a:rPr>
              <a:t>mutton and potato</a:t>
            </a:r>
            <a:r>
              <a:rPr kumimoji="1"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noodles.</a:t>
            </a:r>
            <a:endParaRPr kumimoji="1"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8085" name="Text Box 28"/>
          <p:cNvSpPr txBox="1">
            <a:spLocks noChangeArrowheads="1"/>
          </p:cNvSpPr>
          <p:nvPr/>
        </p:nvSpPr>
        <p:spPr bwMode="auto">
          <a:xfrm>
            <a:off x="838200" y="762000"/>
            <a:ext cx="7239000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What kind of noodles would you like?</a:t>
            </a: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600"/>
                            </p:stCondLst>
                            <p:childTnLst>
                              <p:par>
                                <p:cTn id="1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82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100"/>
                            </p:stCondLst>
                            <p:childTnLst>
                              <p:par>
                                <p:cTn id="1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3824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0"/>
                            </p:stCondLst>
                            <p:childTnLst>
                              <p:par>
                                <p:cTn id="1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382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1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3825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600"/>
                            </p:stCondLst>
                            <p:childTnLst>
                              <p:par>
                                <p:cTn id="2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382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100"/>
                            </p:stCondLst>
                            <p:childTnLst>
                              <p:par>
                                <p:cTn id="3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382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382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382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382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bldLvl="0" animBg="1" autoUpdateAnimBg="0"/>
      <p:bldP spid="138250" grpId="0" bldLvl="0" animBg="1" autoUpdateAnimBg="0"/>
      <p:bldP spid="138259" grpId="0" bldLvl="0" animBg="1" autoUpdateAnimBg="0"/>
      <p:bldP spid="138260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3" descr="m1.gif (24622 bytes)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98" y="1600648"/>
            <a:ext cx="856628" cy="1139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4" descr="m1.gif (24622 bytes)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0" y="2852935"/>
            <a:ext cx="1331205" cy="1768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2" name="Picture 5" descr="m1.gif (24622 bytes)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70552"/>
            <a:ext cx="2057400" cy="2114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2057400" y="1676400"/>
            <a:ext cx="556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A small bowl  of noodles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2438400" y="3048000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A medium bowl  of noodles</a:t>
            </a:r>
            <a:endParaRPr lang="en-US" altLang="zh-CN" sz="3600" b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2456199" y="4622297"/>
            <a:ext cx="530504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 large bowl of noodles</a:t>
            </a:r>
            <a:endParaRPr lang="en-US" altLang="zh-CN" sz="36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0" y="914400"/>
            <a:ext cx="2209800" cy="676275"/>
          </a:xfrm>
          <a:prstGeom prst="rect">
            <a:avLst/>
          </a:prstGeom>
          <a:noFill/>
          <a:ln w="34925">
            <a:solidFill>
              <a:srgbClr val="808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kumimoji="1" lang="en-US" altLang="zh-CN" sz="36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I’d like …</a:t>
            </a:r>
            <a:endParaRPr kumimoji="1" lang="en-US" altLang="zh-CN" sz="3600" b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0" y="228600"/>
            <a:ext cx="8229600" cy="6667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kumimoji="1" lang="en-US" altLang="zh-CN" sz="3600" b="1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What  size + n. + would  you like ?</a:t>
            </a:r>
            <a:endParaRPr kumimoji="1" lang="en-US" altLang="zh-CN" sz="3600" b="1" dirty="0" smtClean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75" y="5268595"/>
            <a:ext cx="50800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42" y="5486432"/>
            <a:ext cx="110331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3" grpId="0" autoUpdateAnimBg="0"/>
      <p:bldP spid="96264" grpId="0" autoUpdateAnimBg="0"/>
      <p:bldP spid="96266" grpId="0" autoUpdateAnimBg="0"/>
      <p:bldP spid="96267" grpId="0" animBg="1" autoUpdateAnimBg="0"/>
      <p:bldP spid="9114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320446" y="476672"/>
            <a:ext cx="8642052" cy="666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zh-CN" altLang="en-US" sz="3600" b="1" dirty="0" smtClean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总结：</a:t>
            </a:r>
            <a:endParaRPr kumimoji="1" lang="en-US" altLang="zh-CN" sz="3600" b="1" dirty="0" smtClean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400" b="1" dirty="0" smtClean="0">
                <a:solidFill>
                  <a:srgbClr val="C00000"/>
                </a:solidFill>
              </a:rPr>
              <a:t>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1.(1)sb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 would like 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.(n/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pron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)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想要某物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0"/>
              </a:spcBef>
            </a:pP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2) sb. would like to do 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 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想要做某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0"/>
              </a:spcBef>
            </a:pP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(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3) sb. would like sb. to do 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想要某人做某事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（</a:t>
            </a:r>
            <a:r>
              <a:rPr kumimoji="1"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kumimoji="1"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kumimoji="1"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Would you like…</a:t>
            </a:r>
            <a:r>
              <a:rPr kumimoji="1"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？你想要</a:t>
            </a:r>
            <a:r>
              <a:rPr kumimoji="1"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r>
              <a:rPr kumimoji="1"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？ 表示征求意见 </a:t>
            </a:r>
            <a:endParaRPr kumimoji="1"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常用答语：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Yes, please./No, thanks.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I’d like/love to.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或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I’d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like/love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to, but…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2.---What would you like ?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你想要什么？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What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kind of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…would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like ?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你想要哪一种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…?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What size would you like ?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你要多大（碗）？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---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I’d like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                   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我想要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3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---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Is/Are there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…?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…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么？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---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Yes, there is /are.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是的，有。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20688"/>
            <a:ext cx="7344816" cy="3962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</a:rPr>
              <a:t>翻译句子（</a:t>
            </a:r>
            <a:r>
              <a:rPr lang="en-US" altLang="zh-CN" sz="2800" dirty="0" smtClean="0">
                <a:solidFill>
                  <a:srgbClr val="C00000"/>
                </a:solidFill>
              </a:rPr>
              <a:t>4</a:t>
            </a:r>
            <a:r>
              <a:rPr lang="zh-CN" altLang="en-US" sz="2800" dirty="0" smtClean="0">
                <a:solidFill>
                  <a:srgbClr val="C00000"/>
                </a:solidFill>
              </a:rPr>
              <a:t>分钟）</a:t>
            </a:r>
            <a:endParaRPr lang="en-US" altLang="zh-CN" sz="2800" dirty="0" smtClean="0">
              <a:solidFill>
                <a:srgbClr val="C00000"/>
              </a:solidFill>
            </a:endParaRPr>
          </a:p>
          <a:p>
            <a:endParaRPr lang="en-US" altLang="zh-CN" sz="2800" dirty="0"/>
          </a:p>
          <a:p>
            <a:r>
              <a:rPr lang="en-US" altLang="zh-CN" sz="2800" dirty="0" smtClean="0"/>
              <a:t>1.</a:t>
            </a:r>
            <a:r>
              <a:rPr lang="zh-CN" altLang="en-US" sz="2800" dirty="0" smtClean="0"/>
              <a:t>你想吃点什么？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2.</a:t>
            </a:r>
            <a:r>
              <a:rPr lang="zh-CN" altLang="en-US" sz="2800" dirty="0" smtClean="0"/>
              <a:t>我想要一大碗牛肉面。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3.</a:t>
            </a:r>
            <a:r>
              <a:rPr lang="zh-CN" altLang="en-US" sz="2800" dirty="0" smtClean="0"/>
              <a:t>我不喜欢洋白菜、绿茶和粥。</a:t>
            </a:r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800735" y="1882140"/>
            <a:ext cx="7156450" cy="5822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What would you like to eat?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6405" y="3264535"/>
            <a:ext cx="9085580" cy="5822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I'd like a large bowl of beef noodles.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130" y="4725670"/>
            <a:ext cx="924560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I wouldn't like cabbage, green tea or porridge.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84397" y="404664"/>
            <a:ext cx="8686800" cy="569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 dirty="0">
                <a:solidFill>
                  <a:srgbClr val="0B0BB5"/>
                </a:solidFill>
              </a:rPr>
              <a:t>学习</a:t>
            </a:r>
            <a:r>
              <a:rPr lang="zh-CN" altLang="en-US" sz="4400" b="1" dirty="0" smtClean="0">
                <a:solidFill>
                  <a:srgbClr val="0B0BB5"/>
                </a:solidFill>
              </a:rPr>
              <a:t>目标</a:t>
            </a:r>
            <a:r>
              <a:rPr lang="zh-CN" altLang="en-US" sz="3600" b="1" dirty="0" smtClean="0">
                <a:solidFill>
                  <a:srgbClr val="0B0BB5"/>
                </a:solidFill>
              </a:rPr>
              <a:t>：</a:t>
            </a:r>
            <a:endParaRPr lang="en-US" altLang="zh-CN" sz="3600" b="1" dirty="0" smtClean="0">
              <a:solidFill>
                <a:srgbClr val="0B0BB5"/>
              </a:solidFill>
            </a:endParaRPr>
          </a:p>
          <a:p>
            <a:pPr eaLnBrk="1" hangingPunct="1"/>
            <a:r>
              <a:rPr lang="en-US" sz="3600" b="1" dirty="0" smtClean="0"/>
              <a:t>1.</a:t>
            </a:r>
            <a:r>
              <a:rPr lang="zh-CN" altLang="en-US" sz="3600" b="1" dirty="0" smtClean="0"/>
              <a:t>识记</a:t>
            </a:r>
            <a:r>
              <a:rPr lang="zh-CN" altLang="en-US" sz="3600" b="1" dirty="0"/>
              <a:t>并运用本课中表示</a:t>
            </a:r>
            <a:r>
              <a:rPr lang="zh-CN" altLang="en-US" sz="3600" b="1" dirty="0" smtClean="0"/>
              <a:t>食物的单词。</a:t>
            </a:r>
            <a:endParaRPr lang="en-US" altLang="zh-CN" sz="3600" b="1" dirty="0" smtClean="0"/>
          </a:p>
          <a:p>
            <a:pPr eaLnBrk="1" hangingPunct="1"/>
            <a:r>
              <a:rPr lang="en-US" altLang="zh-CN" sz="3600" b="1" dirty="0" smtClean="0"/>
              <a:t>2. </a:t>
            </a:r>
            <a:r>
              <a:rPr lang="zh-CN" altLang="en-US" sz="3600" b="1" dirty="0" smtClean="0"/>
              <a:t>区别可数与不可数名词，掌握名词单数变复数的变化规律。</a:t>
            </a:r>
            <a:endParaRPr lang="en-US" altLang="zh-CN" sz="3600" b="1" dirty="0" smtClean="0"/>
          </a:p>
          <a:p>
            <a:pPr eaLnBrk="1" hangingPunct="1"/>
            <a:r>
              <a:rPr lang="en-US" altLang="zh-CN" sz="3600" b="1" dirty="0" smtClean="0"/>
              <a:t>3.</a:t>
            </a:r>
            <a:r>
              <a:rPr lang="zh-CN" altLang="en-US" sz="3600" b="1" dirty="0" smtClean="0"/>
              <a:t>掌握</a:t>
            </a:r>
            <a:r>
              <a:rPr lang="en-US" altLang="zh-CN" sz="3600" b="1" dirty="0" smtClean="0"/>
              <a:t>would</a:t>
            </a:r>
            <a:r>
              <a:rPr lang="zh-CN" altLang="en-US" sz="3600" b="1" dirty="0"/>
              <a:t> </a:t>
            </a:r>
            <a:r>
              <a:rPr lang="en-US" altLang="zh-CN" sz="3600" b="1" dirty="0" smtClean="0"/>
              <a:t>like </a:t>
            </a:r>
            <a:r>
              <a:rPr lang="zh-CN" altLang="en-US" sz="3600" b="1" dirty="0" smtClean="0"/>
              <a:t>的用法。</a:t>
            </a:r>
            <a:endParaRPr lang="en-US" altLang="zh-CN" sz="3600" b="1" dirty="0" smtClean="0"/>
          </a:p>
          <a:p>
            <a:pPr eaLnBrk="1" hangingPunct="1"/>
            <a:r>
              <a:rPr lang="en-US" sz="3600" b="1" dirty="0" smtClean="0"/>
              <a:t>4. </a:t>
            </a:r>
            <a:r>
              <a:rPr lang="zh-CN" altLang="en-US" sz="3600" b="1" dirty="0" smtClean="0"/>
              <a:t>总结点餐句型，并熟练运用。 </a:t>
            </a:r>
            <a:endParaRPr lang="en-US" altLang="zh-CN" sz="3600" b="1" dirty="0" smtClean="0"/>
          </a:p>
          <a:p>
            <a:pPr eaLnBrk="1" hangingPunct="1"/>
            <a:r>
              <a:rPr lang="en-US" sz="3600" b="1" dirty="0" smtClean="0"/>
              <a:t>                 </a:t>
            </a:r>
            <a:endParaRPr lang="en-US" sz="3600" b="1" dirty="0"/>
          </a:p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重点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：运用所学句型进行点餐。</a:t>
            </a:r>
            <a:endParaRPr lang="en-US" sz="3600" b="1" dirty="0">
              <a:solidFill>
                <a:srgbClr val="FF0000"/>
              </a:solidFill>
            </a:endParaRPr>
          </a:p>
          <a:p>
            <a:pPr eaLnBrk="1" hangingPunct="1"/>
            <a:endParaRPr lang="en-US" sz="3600" b="1" dirty="0"/>
          </a:p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难点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：</a:t>
            </a:r>
            <a:r>
              <a:rPr lang="en-US" altLang="zh-CN" sz="3600" b="1" dirty="0">
                <a:solidFill>
                  <a:srgbClr val="FF0000"/>
                </a:solidFill>
              </a:rPr>
              <a:t>would</a:t>
            </a:r>
            <a:r>
              <a:rPr lang="zh-CN" altLang="en-US" sz="3600" b="1" dirty="0">
                <a:solidFill>
                  <a:srgbClr val="FF0000"/>
                </a:solidFill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</a:rPr>
              <a:t>like </a:t>
            </a:r>
            <a:r>
              <a:rPr lang="zh-CN" altLang="en-US" sz="3600" b="1" dirty="0">
                <a:solidFill>
                  <a:srgbClr val="FF0000"/>
                </a:solidFill>
              </a:rPr>
              <a:t>的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用法</a:t>
            </a:r>
            <a:r>
              <a:rPr lang="zh-CN" altLang="en-US" sz="3600" b="1" dirty="0">
                <a:solidFill>
                  <a:srgbClr val="FF0000"/>
                </a:solidFill>
              </a:rPr>
              <a:t>。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76200" y="1905"/>
            <a:ext cx="90932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 dirty="0">
                <a:solidFill>
                  <a:srgbClr val="333399"/>
                </a:solidFill>
              </a:rPr>
              <a:t>学习任务单</a:t>
            </a:r>
            <a:r>
              <a:rPr lang="en-US" sz="4400" b="1" dirty="0" smtClean="0">
                <a:solidFill>
                  <a:srgbClr val="333399"/>
                </a:solidFill>
              </a:rPr>
              <a:t>:</a:t>
            </a:r>
            <a:endParaRPr lang="en-US" sz="4400" b="1" dirty="0" smtClean="0">
              <a:solidFill>
                <a:srgbClr val="333399"/>
              </a:solidFill>
            </a:endParaRPr>
          </a:p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</a:rPr>
              <a:t>注意</a:t>
            </a:r>
            <a:r>
              <a:rPr lang="zh-CN" altLang="en-US" sz="2800" b="1" dirty="0">
                <a:solidFill>
                  <a:srgbClr val="FF0000"/>
                </a:solidFill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任务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1-3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</a:rPr>
              <a:t>答案写在本子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上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,4-6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相互说一下。</a:t>
            </a:r>
            <a:endParaRPr lang="zh-CN" altLang="en-US" sz="2800" b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action="ppaction://hlinksldjump"/>
              </a:rPr>
              <a:t>将下列单词分类（可数、不可数、既可数又不可数）</a:t>
            </a:r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noodle,  mutton,  beef,  cabbage,  chicken,  potato,  tomato, bowl,  tofu,  meat,  carrot,  vegetable   </a:t>
            </a:r>
            <a:r>
              <a:rPr 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(1)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可数名词单数变复数的规律是什么？将单数变复数。</a:t>
            </a:r>
            <a:endParaRPr lang="en-US" altLang="zh-CN" sz="2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sz="2800" b="1" dirty="0">
                <a:solidFill>
                  <a:srgbClr val="FF0000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可数名词词组怎么翻译？</a:t>
            </a:r>
            <a:endParaRPr lang="zh-CN" alt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牛肉面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____________   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水果沙拉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endParaRPr lang="en-US" altLang="zh-CN" sz="2800" b="1" dirty="0" smtClean="0">
              <a:solidFill>
                <a:schemeClr val="tx1">
                  <a:lumMod val="95000"/>
                  <a:lumOff val="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男医生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          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运动会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</a:t>
            </a:r>
            <a:endParaRPr lang="en-US" altLang="zh-CN" sz="2800" b="1" dirty="0" smtClean="0">
              <a:solidFill>
                <a:schemeClr val="tx1">
                  <a:lumMod val="95000"/>
                  <a:lumOff val="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3.would like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意为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，思考其用法</a:t>
            </a:r>
            <a:r>
              <a:rPr lang="en-US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zh-CN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越多越好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4.</a:t>
            </a:r>
            <a:r>
              <a:rPr lang="zh-CN" altLang="en-US" sz="2800" b="1" dirty="0">
                <a:hlinkClick r:id="rId2" action="ppaction://hlinksldjump"/>
              </a:rPr>
              <a:t>参考</a:t>
            </a:r>
            <a:r>
              <a:rPr lang="en-US" altLang="zh-CN" sz="2800" b="1" dirty="0">
                <a:hlinkClick r:id="rId2" action="ppaction://hlinksldjump"/>
              </a:rPr>
              <a:t>Grammar </a:t>
            </a:r>
            <a:r>
              <a:rPr lang="en-US" altLang="zh-CN" sz="2800" b="1" dirty="0" smtClean="0">
                <a:hlinkClick r:id="rId2" action="ppaction://hlinksldjump"/>
              </a:rPr>
              <a:t>Focus</a:t>
            </a:r>
            <a:r>
              <a:rPr lang="zh-CN" altLang="en-US" sz="2800" b="1" dirty="0">
                <a:hlinkClick r:id="rId2" action="ppaction://hlinksldjump"/>
              </a:rPr>
              <a:t>总结点餐</a:t>
            </a:r>
            <a:r>
              <a:rPr lang="zh-CN" altLang="en-US" sz="2800" b="1" dirty="0" smtClean="0">
                <a:hlinkClick r:id="rId2" action="ppaction://hlinksldjump"/>
              </a:rPr>
              <a:t>句型</a:t>
            </a:r>
            <a:r>
              <a:rPr lang="zh-CN" altLang="en-US" sz="2800" b="1" dirty="0">
                <a:hlinkClick r:id="rId2" action="ppaction://hlinksldjump"/>
              </a:rPr>
              <a:t>。</a:t>
            </a:r>
            <a:endParaRPr lang="en-US" altLang="zh-CN" sz="2800" b="1" dirty="0"/>
          </a:p>
          <a:p>
            <a:pPr eaLnBrk="1" hangingPunct="1"/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模仿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中的单词编对话。（和搭档至少编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个）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模仿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2c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的单词编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句子。（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至少编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个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zh-CN" sz="16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4905" y="3303270"/>
            <a:ext cx="2613660" cy="521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beef noodles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7135" y="3303270"/>
            <a:ext cx="2546985" cy="521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 fruit salad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44905" y="3733165"/>
            <a:ext cx="2477135" cy="521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men doctors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35500" y="3733165"/>
            <a:ext cx="3027680" cy="521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sports meeting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32100" y="4254500"/>
            <a:ext cx="136017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800">
                <a:solidFill>
                  <a:srgbClr val="FF0000"/>
                </a:solidFill>
              </a:rPr>
              <a:t>想要</a:t>
            </a:r>
            <a:endParaRPr lang="zh-CN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BAN_25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22" y="122307"/>
            <a:ext cx="410368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403648" y="354082"/>
            <a:ext cx="224292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</a:rPr>
              <a:t>知识点拨</a:t>
            </a:r>
            <a:endParaRPr lang="zh-CN" altLang="zh-CN" sz="4000" b="1" dirty="0" smtClean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13995" y="2398395"/>
            <a:ext cx="5347335" cy="4140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2800350" y="2266950"/>
            <a:ext cx="5915025" cy="399478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4946" y="189141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/>
              <a:t>可数名词</a:t>
            </a:r>
            <a:endParaRPr lang="zh-CN" alt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22045" y="1891411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既可数又不可数</a:t>
            </a:r>
            <a:endParaRPr lang="zh-CN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06968" y="189141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/>
              <a:t>不可数名词</a:t>
            </a:r>
            <a:endParaRPr lang="zh-CN" altLang="en-US" sz="2400" b="1" dirty="0"/>
          </a:p>
        </p:txBody>
      </p:sp>
      <p:sp>
        <p:nvSpPr>
          <p:cNvPr id="9" name="矩形 8"/>
          <p:cNvSpPr/>
          <p:nvPr/>
        </p:nvSpPr>
        <p:spPr>
          <a:xfrm>
            <a:off x="5706110" y="3061335"/>
            <a:ext cx="2898140" cy="2045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mutton  </a:t>
            </a:r>
            <a:endParaRPr lang="en-US" altLang="zh-CN" sz="3200" dirty="0" smtClean="0"/>
          </a:p>
          <a:p>
            <a:r>
              <a:rPr lang="en-US" altLang="zh-CN" sz="3200" dirty="0" smtClean="0"/>
              <a:t>beef  </a:t>
            </a:r>
            <a:endParaRPr lang="en-US" altLang="zh-CN" sz="3200" dirty="0" smtClean="0"/>
          </a:p>
          <a:p>
            <a:r>
              <a:rPr lang="en-US" altLang="zh-CN" sz="3200" dirty="0" smtClean="0"/>
              <a:t>tofu  </a:t>
            </a:r>
            <a:endParaRPr lang="en-US" altLang="zh-CN" sz="3200" dirty="0" smtClean="0"/>
          </a:p>
          <a:p>
            <a:r>
              <a:rPr lang="en-US" altLang="zh-CN" sz="3200" dirty="0" smtClean="0"/>
              <a:t>meat</a:t>
            </a:r>
            <a:endParaRPr lang="zh-CN" altLang="en-US" sz="3200" dirty="0"/>
          </a:p>
        </p:txBody>
      </p:sp>
      <p:sp>
        <p:nvSpPr>
          <p:cNvPr id="17" name="矩形 16"/>
          <p:cNvSpPr/>
          <p:nvPr/>
        </p:nvSpPr>
        <p:spPr>
          <a:xfrm>
            <a:off x="3185383" y="3061039"/>
            <a:ext cx="2286000" cy="253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cabbage  chicken</a:t>
            </a:r>
            <a:endParaRPr lang="en-US" altLang="zh-CN" sz="3200" dirty="0" smtClean="0"/>
          </a:p>
          <a:p>
            <a:r>
              <a:rPr lang="en-US" altLang="zh-CN" sz="3200" dirty="0" smtClean="0"/>
              <a:t>salad</a:t>
            </a:r>
            <a:endParaRPr lang="en-US" altLang="zh-CN" sz="3200" dirty="0" smtClean="0"/>
          </a:p>
          <a:p>
            <a:r>
              <a:rPr lang="en-US" altLang="zh-CN" sz="3200" dirty="0" smtClean="0"/>
              <a:t>ice-cream</a:t>
            </a:r>
            <a:endParaRPr lang="en-US" altLang="zh-CN" sz="3200" dirty="0" smtClean="0"/>
          </a:p>
          <a:p>
            <a:r>
              <a:rPr lang="en-US" altLang="zh-CN" sz="3200" dirty="0" smtClean="0"/>
              <a:t>     cake </a:t>
            </a:r>
            <a:endParaRPr lang="en-US" altLang="zh-CN" sz="3200" dirty="0" smtClean="0"/>
          </a:p>
        </p:txBody>
      </p:sp>
      <p:sp>
        <p:nvSpPr>
          <p:cNvPr id="18" name="矩形 17"/>
          <p:cNvSpPr/>
          <p:nvPr/>
        </p:nvSpPr>
        <p:spPr>
          <a:xfrm>
            <a:off x="829310" y="2817495"/>
            <a:ext cx="2713990" cy="3020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noodle</a:t>
            </a:r>
            <a:r>
              <a:rPr lang="en-US" altLang="zh-CN" sz="3200" dirty="0" smtClean="0">
                <a:solidFill>
                  <a:srgbClr val="FF0000"/>
                </a:solidFill>
              </a:rPr>
              <a:t>s</a:t>
            </a:r>
            <a:r>
              <a:rPr lang="en-US" altLang="zh-CN" sz="3200" dirty="0" smtClean="0"/>
              <a:t> potato</a:t>
            </a:r>
            <a:r>
              <a:rPr lang="en-US" altLang="zh-CN" sz="3200" dirty="0" smtClean="0">
                <a:solidFill>
                  <a:srgbClr val="FF0000"/>
                </a:solidFill>
              </a:rPr>
              <a:t>es</a:t>
            </a:r>
            <a:r>
              <a:rPr lang="en-US" altLang="zh-CN" sz="3200" dirty="0" smtClean="0"/>
              <a:t>  </a:t>
            </a:r>
            <a:endParaRPr lang="en-US" altLang="zh-CN" sz="3200" dirty="0" smtClean="0"/>
          </a:p>
          <a:p>
            <a:r>
              <a:rPr lang="en-US" altLang="zh-CN" sz="3200" dirty="0" smtClean="0"/>
              <a:t>tomato</a:t>
            </a:r>
            <a:r>
              <a:rPr lang="en-US" altLang="zh-CN" sz="3200" dirty="0" smtClean="0">
                <a:solidFill>
                  <a:srgbClr val="FF0000"/>
                </a:solidFill>
              </a:rPr>
              <a:t>es</a:t>
            </a:r>
            <a:r>
              <a:rPr lang="en-US" altLang="zh-CN" sz="3200" dirty="0" smtClean="0"/>
              <a:t> bowl</a:t>
            </a:r>
            <a:r>
              <a:rPr lang="en-US" altLang="zh-CN" sz="3200" dirty="0" smtClean="0">
                <a:solidFill>
                  <a:srgbClr val="FF0000"/>
                </a:solidFill>
              </a:rPr>
              <a:t>s</a:t>
            </a:r>
            <a:r>
              <a:rPr lang="en-US" altLang="zh-CN" sz="3200" dirty="0" smtClean="0"/>
              <a:t> </a:t>
            </a:r>
            <a:endParaRPr lang="en-US" altLang="zh-CN" sz="3200" dirty="0" smtClean="0"/>
          </a:p>
          <a:p>
            <a:r>
              <a:rPr lang="en-US" altLang="zh-CN" sz="3200" dirty="0" smtClean="0"/>
              <a:t>carrot</a:t>
            </a:r>
            <a:r>
              <a:rPr lang="en-US" altLang="zh-CN" sz="3200" dirty="0" smtClean="0">
                <a:solidFill>
                  <a:srgbClr val="FF0000"/>
                </a:solidFill>
              </a:rPr>
              <a:t>s</a:t>
            </a:r>
            <a:r>
              <a:rPr lang="en-US" altLang="zh-CN" sz="3200" dirty="0" smtClean="0"/>
              <a:t> vegetable</a:t>
            </a:r>
            <a:r>
              <a:rPr lang="en-US" altLang="zh-CN" sz="3200" dirty="0" smtClean="0">
                <a:solidFill>
                  <a:srgbClr val="FF0000"/>
                </a:solidFill>
              </a:rPr>
              <a:t>s</a:t>
            </a:r>
            <a:r>
              <a:rPr lang="en-US" altLang="zh-CN" sz="3200" dirty="0" smtClean="0"/>
              <a:t> </a:t>
            </a:r>
            <a:endParaRPr lang="zh-CN" alt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50102" y="1937577"/>
            <a:ext cx="1053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1.</a:t>
            </a:r>
            <a:endParaRPr lang="zh-CN" altLang="en-US" sz="2400" dirty="0"/>
          </a:p>
        </p:txBody>
      </p:sp>
      <p:sp>
        <p:nvSpPr>
          <p:cNvPr id="3" name="右箭头 2">
            <a:hlinkClick r:id="rId2" action="ppaction://hlinksldjump"/>
          </p:cNvPr>
          <p:cNvSpPr/>
          <p:nvPr/>
        </p:nvSpPr>
        <p:spPr>
          <a:xfrm>
            <a:off x="5350194" y="354082"/>
            <a:ext cx="2051843" cy="829443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 smtClean="0">
                <a:solidFill>
                  <a:srgbClr val="FF0000"/>
                </a:solidFill>
                <a:ea typeface="方正舒体" panose="02010601030101010101" pitchFamily="2" charset="-122"/>
              </a:rPr>
              <a:t>重点哟，一定要记准！</a:t>
            </a:r>
            <a:endParaRPr lang="zh-CN" altLang="en-US" sz="4000" dirty="0">
              <a:solidFill>
                <a:srgbClr val="FF0000"/>
              </a:solidFill>
              <a:ea typeface="方正舒体" panose="02010601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可数</a:t>
            </a:r>
            <a:r>
              <a:rPr lang="zh-CN" altLang="en-US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名词变复数的规律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57"/>
          <a:stretch>
            <a:fillRect/>
          </a:stretch>
        </p:blipFill>
        <p:spPr>
          <a:xfrm>
            <a:off x="69054" y="57354"/>
            <a:ext cx="8784976" cy="3596372"/>
          </a:xfrm>
        </p:spPr>
      </p:pic>
      <p:pic>
        <p:nvPicPr>
          <p:cNvPr id="5" name="内容占位符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53"/>
          <a:stretch>
            <a:fillRect/>
          </a:stretch>
        </p:blipFill>
        <p:spPr bwMode="auto">
          <a:xfrm>
            <a:off x="69054" y="3645024"/>
            <a:ext cx="8784976" cy="199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2721694"/>
            <a:ext cx="228780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以</a:t>
            </a:r>
            <a:r>
              <a:rPr lang="en-US" altLang="zh-CN" b="1" dirty="0" smtClean="0"/>
              <a:t>f</a:t>
            </a:r>
            <a:r>
              <a:rPr lang="zh-CN" altLang="en-US" b="1" dirty="0" smtClean="0"/>
              <a:t>或</a:t>
            </a:r>
            <a:r>
              <a:rPr lang="en-US" altLang="zh-CN" b="1" dirty="0" err="1" smtClean="0"/>
              <a:t>fe</a:t>
            </a:r>
            <a:r>
              <a:rPr lang="zh-CN" altLang="en-US" b="1" dirty="0" smtClean="0"/>
              <a:t>结尾的名词，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zh-CN" altLang="en-US" b="1" dirty="0" smtClean="0"/>
              <a:t>变</a:t>
            </a:r>
            <a:r>
              <a:rPr lang="en-US" altLang="zh-CN" b="1" dirty="0" smtClean="0"/>
              <a:t>f</a:t>
            </a:r>
            <a:r>
              <a:rPr lang="zh-CN" altLang="en-US" b="1" dirty="0" smtClean="0"/>
              <a:t>或</a:t>
            </a:r>
            <a:r>
              <a:rPr lang="en-US" altLang="zh-CN" b="1" dirty="0" err="1" smtClean="0"/>
              <a:t>fe</a:t>
            </a:r>
            <a:r>
              <a:rPr lang="zh-CN" altLang="en-US" b="1" dirty="0" smtClean="0"/>
              <a:t>为</a:t>
            </a:r>
            <a:r>
              <a:rPr lang="en-US" altLang="zh-CN" b="1" dirty="0" smtClean="0"/>
              <a:t>v</a:t>
            </a:r>
            <a:r>
              <a:rPr lang="zh-CN" altLang="en-US" b="1" dirty="0" smtClean="0"/>
              <a:t>再加</a:t>
            </a:r>
            <a:r>
              <a:rPr lang="en-US" altLang="zh-CN" b="1" dirty="0" smtClean="0"/>
              <a:t>-</a:t>
            </a:r>
            <a:r>
              <a:rPr lang="en-US" altLang="zh-CN" b="1" dirty="0" err="1" smtClean="0"/>
              <a:t>es</a:t>
            </a:r>
            <a:endParaRPr lang="zh-CN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7757" y="5672487"/>
            <a:ext cx="9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以</a:t>
            </a:r>
            <a:r>
              <a:rPr lang="en-US" altLang="zh-CN" sz="2000" b="1" dirty="0" smtClean="0"/>
              <a:t>o</a:t>
            </a:r>
            <a:r>
              <a:rPr lang="zh-CN" altLang="en-US" sz="2000" b="1" dirty="0" smtClean="0"/>
              <a:t>结尾的名词，通常后面直接加</a:t>
            </a:r>
            <a:r>
              <a:rPr lang="en-US" altLang="zh-CN" sz="2000" b="1" dirty="0" smtClean="0"/>
              <a:t>-s.</a:t>
            </a:r>
            <a:endParaRPr lang="en-US" altLang="zh-CN" sz="2000" b="1" dirty="0" smtClean="0"/>
          </a:p>
          <a:p>
            <a:r>
              <a:rPr lang="zh-CN" altLang="en-US" sz="2000" b="1" dirty="0" smtClean="0"/>
              <a:t>但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黑人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(Negro)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英雄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(hero)</a:t>
            </a:r>
            <a:r>
              <a:rPr lang="zh-CN" altLang="en-US" sz="2000" b="1" dirty="0" smtClean="0"/>
              <a:t>爱吃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西红柿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(tomato)</a:t>
            </a:r>
            <a:r>
              <a:rPr lang="zh-CN" altLang="en-US" sz="2000" b="1" dirty="0" smtClean="0"/>
              <a:t>和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土豆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(potato)</a:t>
            </a:r>
            <a:r>
              <a:rPr lang="zh-CN" altLang="en-US" sz="2000" b="1" dirty="0" smtClean="0"/>
              <a:t>后加</a:t>
            </a:r>
            <a:r>
              <a:rPr lang="en-US" altLang="zh-CN" sz="2000" b="1" dirty="0" smtClean="0"/>
              <a:t>-</a:t>
            </a:r>
            <a:r>
              <a:rPr lang="en-US" altLang="zh-CN" sz="2000" b="1" dirty="0" err="1" smtClean="0"/>
              <a:t>es</a:t>
            </a:r>
            <a:endParaRPr lang="zh-CN" altLang="en-US" sz="2000" b="1" dirty="0"/>
          </a:p>
        </p:txBody>
      </p:sp>
      <p:sp>
        <p:nvSpPr>
          <p:cNvPr id="3" name="右箭头 2">
            <a:hlinkClick r:id="rId2" action="ppaction://hlinksldjump"/>
          </p:cNvPr>
          <p:cNvSpPr/>
          <p:nvPr/>
        </p:nvSpPr>
        <p:spPr>
          <a:xfrm>
            <a:off x="6948264" y="80628"/>
            <a:ext cx="1728192" cy="828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85" y="-15240"/>
            <a:ext cx="9129395" cy="6888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名词词组变复数：</a:t>
            </a:r>
            <a:endParaRPr lang="en-US" altLang="zh-CN" sz="2800" dirty="0" smtClean="0"/>
          </a:p>
          <a:p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牛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肉面 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beef  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noodles         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苹果树</a:t>
            </a: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 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trees</a:t>
            </a:r>
            <a:endParaRPr lang="en-US" altLang="zh-CN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水果沙拉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fruit  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salad  </a:t>
            </a:r>
            <a:endParaRPr lang="en-US" altLang="zh-CN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男医生 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doctors     </a:t>
            </a:r>
            <a:r>
              <a:rPr lang="zh-CN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女教师   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wom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 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teachers</a:t>
            </a:r>
            <a:endParaRPr lang="en-US" altLang="zh-CN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3200" dirty="0" smtClean="0"/>
              <a:t>名词词组变复数通常只变</a:t>
            </a:r>
            <a:r>
              <a:rPr lang="zh-CN" altLang="en-US" sz="3200" dirty="0" smtClean="0">
                <a:solidFill>
                  <a:srgbClr val="FF0000"/>
                </a:solidFill>
              </a:rPr>
              <a:t>中心名词</a:t>
            </a:r>
            <a:r>
              <a:rPr lang="zh-CN" altLang="en-US" sz="3200" dirty="0" smtClean="0"/>
              <a:t>，</a:t>
            </a:r>
            <a:r>
              <a:rPr lang="zh-CN" altLang="en-US" sz="3200" dirty="0" smtClean="0">
                <a:solidFill>
                  <a:srgbClr val="FF0000"/>
                </a:solidFill>
              </a:rPr>
              <a:t>但若前面有</a:t>
            </a:r>
            <a:r>
              <a:rPr lang="en-US" altLang="zh-CN" sz="3200" dirty="0" smtClean="0">
                <a:solidFill>
                  <a:srgbClr val="FF0000"/>
                </a:solidFill>
              </a:rPr>
              <a:t>man</a:t>
            </a:r>
            <a:r>
              <a:rPr lang="zh-CN" altLang="en-US" sz="3200" dirty="0" smtClean="0">
                <a:solidFill>
                  <a:srgbClr val="FF0000"/>
                </a:solidFill>
              </a:rPr>
              <a:t>，</a:t>
            </a:r>
            <a:r>
              <a:rPr lang="en-US" altLang="zh-CN" sz="3200" dirty="0" smtClean="0">
                <a:solidFill>
                  <a:srgbClr val="FF0000"/>
                </a:solidFill>
              </a:rPr>
              <a:t>woman</a:t>
            </a:r>
            <a:r>
              <a:rPr lang="zh-CN" altLang="en-US" sz="3200" dirty="0" smtClean="0">
                <a:solidFill>
                  <a:srgbClr val="FF0000"/>
                </a:solidFill>
              </a:rPr>
              <a:t>修饰时，前后都变复数。</a:t>
            </a:r>
            <a:endParaRPr lang="zh-CN" altLang="en-US" sz="3200" dirty="0" smtClean="0">
              <a:solidFill>
                <a:srgbClr val="FF0000"/>
              </a:solidFill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</a:rPr>
              <a:t>特殊：</a:t>
            </a:r>
            <a:r>
              <a:rPr lang="en-US" altLang="zh-CN" sz="3200" dirty="0" smtClean="0">
                <a:solidFill>
                  <a:srgbClr val="FF0000"/>
                </a:solidFill>
              </a:rPr>
              <a:t>sports</a:t>
            </a:r>
            <a:r>
              <a:rPr lang="zh-CN" altLang="en-US" sz="3200" dirty="0" smtClean="0">
                <a:solidFill>
                  <a:srgbClr val="FF0000"/>
                </a:solidFill>
              </a:rPr>
              <a:t>，</a:t>
            </a:r>
            <a:r>
              <a:rPr lang="en-US" altLang="zh-CN" sz="3200" dirty="0" smtClean="0">
                <a:solidFill>
                  <a:srgbClr val="FF0000"/>
                </a:solidFill>
              </a:rPr>
              <a:t>clothes</a:t>
            </a:r>
            <a:r>
              <a:rPr lang="zh-CN" altLang="en-US" sz="3200" dirty="0" smtClean="0">
                <a:solidFill>
                  <a:srgbClr val="FF0000"/>
                </a:solidFill>
              </a:rPr>
              <a:t>等做定语用复数</a:t>
            </a:r>
            <a:endParaRPr lang="zh-CN" altLang="en-US" sz="3200" dirty="0" smtClean="0">
              <a:solidFill>
                <a:srgbClr val="FF0000"/>
              </a:solidFill>
            </a:endParaRPr>
          </a:p>
          <a:p>
            <a:r>
              <a:rPr lang="en-US" altLang="zh-CN" sz="3200" dirty="0" smtClean="0">
                <a:solidFill>
                  <a:srgbClr val="FF0000"/>
                </a:solidFill>
              </a:rPr>
              <a:t>sports shoes</a:t>
            </a:r>
            <a:r>
              <a:rPr lang="zh-CN" altLang="en-US" sz="3200" dirty="0" smtClean="0">
                <a:solidFill>
                  <a:srgbClr val="FF0000"/>
                </a:solidFill>
              </a:rPr>
              <a:t>运动鞋  </a:t>
            </a:r>
            <a:r>
              <a:rPr lang="en-US" altLang="zh-CN" sz="3200" dirty="0" smtClean="0">
                <a:solidFill>
                  <a:srgbClr val="FF0000"/>
                </a:solidFill>
              </a:rPr>
              <a:t>clothes store</a:t>
            </a:r>
            <a:r>
              <a:rPr lang="zh-CN" altLang="en-US" sz="3200" dirty="0" smtClean="0">
                <a:solidFill>
                  <a:srgbClr val="FF0000"/>
                </a:solidFill>
              </a:rPr>
              <a:t>服装店</a:t>
            </a:r>
            <a:endParaRPr lang="zh-CN" altLang="en-US" sz="3200" dirty="0" smtClean="0">
              <a:solidFill>
                <a:srgbClr val="FF0000"/>
              </a:solidFill>
            </a:endParaRPr>
          </a:p>
          <a:p>
            <a:r>
              <a:rPr lang="en-US" altLang="zh-CN" sz="3200" dirty="0" smtClean="0"/>
              <a:t>1.--What would you like?</a:t>
            </a:r>
            <a:endParaRPr lang="en-US" altLang="zh-CN" sz="3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3200" dirty="0" smtClean="0"/>
              <a:t>--I’d like some ____      (potato).</a:t>
            </a:r>
            <a:endParaRPr lang="en-US" altLang="zh-CN" sz="3200" dirty="0" smtClean="0"/>
          </a:p>
          <a:p>
            <a:r>
              <a:rPr lang="en-US" altLang="zh-CN" sz="3200" dirty="0" smtClean="0"/>
              <a:t>2.There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are lots of __ working in this hospital.</a:t>
            </a:r>
            <a:endParaRPr lang="en-US" altLang="zh-CN" sz="3200" dirty="0" smtClean="0"/>
          </a:p>
          <a:p>
            <a:pPr marL="342900" indent="-342900">
              <a:buAutoNum type="alphaUcPeriod"/>
            </a:pPr>
            <a:r>
              <a:rPr lang="en-US" altLang="zh-CN" sz="3200" dirty="0" smtClean="0"/>
              <a:t>men doctors       B. men doctor </a:t>
            </a:r>
            <a:endParaRPr lang="en-US" altLang="zh-CN" sz="3200" dirty="0" smtClean="0"/>
          </a:p>
          <a:p>
            <a:r>
              <a:rPr lang="en-US" altLang="zh-CN" sz="3200" dirty="0" smtClean="0"/>
              <a:t>C.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man </a:t>
            </a:r>
            <a:r>
              <a:rPr lang="en-US" altLang="zh-CN" sz="3200" dirty="0"/>
              <a:t>doctors </a:t>
            </a:r>
            <a:r>
              <a:rPr lang="en-US" altLang="zh-CN" sz="3200" dirty="0" smtClean="0"/>
              <a:t>       D.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man doctor </a:t>
            </a:r>
            <a:endParaRPr lang="en-US" altLang="zh-CN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3077210" y="4286250"/>
            <a:ext cx="2035810" cy="5822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potatoes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71755" y="5631815"/>
            <a:ext cx="610870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★</a:t>
            </a:r>
            <a:endParaRPr lang="zh-CN" altLang="en-US" sz="4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0480" y="188595"/>
            <a:ext cx="9109710" cy="6669405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dirty="0"/>
              <a:t>  </a:t>
            </a:r>
            <a:endParaRPr lang="en-US" altLang="zh-CN" sz="2400" dirty="0" smtClean="0"/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en-US" altLang="zh-CN" sz="2400" dirty="0"/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dirty="0" smtClean="0"/>
              <a:t> </a:t>
            </a:r>
            <a:r>
              <a:rPr lang="en-US" altLang="zh-CN" sz="2400" b="1" dirty="0"/>
              <a:t>3</a:t>
            </a:r>
            <a:r>
              <a:rPr lang="en-US" altLang="zh-CN" sz="2400" b="1" dirty="0" smtClean="0"/>
              <a:t>. </a:t>
            </a:r>
            <a:r>
              <a:rPr lang="en-US" altLang="zh-CN" sz="2400" b="1" dirty="0"/>
              <a:t>I’d like some </a:t>
            </a:r>
            <a:r>
              <a:rPr lang="en-US" altLang="zh-CN" sz="2400" b="1" dirty="0" smtClean="0"/>
              <a:t>noodles.         </a:t>
            </a:r>
            <a:r>
              <a:rPr lang="en-US" altLang="zh-CN" sz="2400" b="1" dirty="0">
                <a:solidFill>
                  <a:srgbClr val="6600FF"/>
                </a:solidFill>
              </a:rPr>
              <a:t> would like = ‘d like</a:t>
            </a:r>
            <a:endParaRPr lang="en-US" altLang="zh-CN" sz="2400" b="1" dirty="0">
              <a:solidFill>
                <a:srgbClr val="6600FF"/>
              </a:solidFill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400" b="1" dirty="0" smtClean="0">
                <a:solidFill>
                  <a:srgbClr val="C00000"/>
                </a:solidFill>
              </a:rPr>
              <a:t> would like=want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  意</a:t>
            </a:r>
            <a:r>
              <a:rPr lang="zh-CN" altLang="en-US" sz="2400" b="1" dirty="0">
                <a:solidFill>
                  <a:srgbClr val="C00000"/>
                </a:solidFill>
              </a:rPr>
              <a:t>为“想要”</a:t>
            </a:r>
            <a:r>
              <a:rPr lang="en-US" altLang="zh-CN" sz="2400" b="1" dirty="0">
                <a:solidFill>
                  <a:srgbClr val="C00000"/>
                </a:solidFill>
              </a:rPr>
              <a:t>, would</a:t>
            </a:r>
            <a:r>
              <a:rPr lang="zh-CN" altLang="en-US" sz="2400" b="1" dirty="0">
                <a:solidFill>
                  <a:srgbClr val="C00000"/>
                </a:solidFill>
              </a:rPr>
              <a:t>是情态动词，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没有</a:t>
            </a:r>
            <a:r>
              <a:rPr lang="zh-CN" altLang="en-US" sz="2400" b="1" dirty="0">
                <a:solidFill>
                  <a:srgbClr val="C00000"/>
                </a:solidFill>
              </a:rPr>
              <a:t>人称和单复数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的变化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,would like 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比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want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语气更加委婉，正式。</a:t>
            </a:r>
            <a:endParaRPr lang="zh-CN" altLang="en-US" sz="2400" b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用法总结：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 (1)would </a:t>
            </a:r>
            <a:r>
              <a:rPr lang="en-US" altLang="zh-CN" sz="2400" b="1" dirty="0">
                <a:solidFill>
                  <a:schemeClr val="tx1"/>
                </a:solidFill>
              </a:rPr>
              <a:t>like </a:t>
            </a:r>
            <a:r>
              <a:rPr lang="en-US" altLang="zh-CN" sz="2400" b="1" dirty="0" err="1">
                <a:solidFill>
                  <a:schemeClr val="tx1"/>
                </a:solidFill>
              </a:rPr>
              <a:t>sth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.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想</a:t>
            </a:r>
            <a:r>
              <a:rPr lang="zh-CN" altLang="en-US" sz="2400" b="1" dirty="0">
                <a:solidFill>
                  <a:schemeClr val="tx1"/>
                </a:solidFill>
              </a:rPr>
              <a:t>要某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物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=want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sth</a:t>
            </a:r>
            <a:endParaRPr lang="en-US" altLang="zh-CN" sz="2400" b="1" dirty="0" err="1" smtClean="0">
              <a:solidFill>
                <a:schemeClr val="tx1"/>
              </a:solidFill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chemeClr val="tx1"/>
                </a:solidFill>
              </a:rPr>
              <a:t>(2) 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would </a:t>
            </a:r>
            <a:r>
              <a:rPr lang="en-US" altLang="zh-CN" sz="2400" b="1" dirty="0">
                <a:solidFill>
                  <a:schemeClr val="tx1"/>
                </a:solidFill>
              </a:rPr>
              <a:t>like to do </a:t>
            </a:r>
            <a:r>
              <a:rPr lang="en-US" altLang="zh-CN" sz="2400" b="1" dirty="0" err="1">
                <a:solidFill>
                  <a:schemeClr val="tx1"/>
                </a:solidFill>
              </a:rPr>
              <a:t>sth</a:t>
            </a:r>
            <a:r>
              <a:rPr lang="en-US" altLang="zh-CN" sz="2400" b="1" dirty="0">
                <a:solidFill>
                  <a:schemeClr val="tx1"/>
                </a:solidFill>
              </a:rPr>
              <a:t>. 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想要做某</a:t>
            </a:r>
            <a:r>
              <a:rPr lang="zh-CN" altLang="en-US" sz="2400" b="1" dirty="0">
                <a:solidFill>
                  <a:schemeClr val="tx1"/>
                </a:solidFill>
              </a:rPr>
              <a:t>事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=want to do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sth</a:t>
            </a:r>
            <a:endParaRPr lang="en-US" altLang="zh-CN" sz="2400" b="1" dirty="0" err="1" smtClean="0">
              <a:solidFill>
                <a:schemeClr val="tx1"/>
              </a:solidFill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2400" b="1" dirty="0" smtClean="0">
                <a:solidFill>
                  <a:schemeClr val="tx1"/>
                </a:solidFill>
              </a:rPr>
              <a:t>(</a:t>
            </a:r>
            <a:r>
              <a:rPr lang="en-US" altLang="zh-CN" sz="2400" b="1" dirty="0">
                <a:solidFill>
                  <a:schemeClr val="tx1"/>
                </a:solidFill>
              </a:rPr>
              <a:t>3) 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would </a:t>
            </a:r>
            <a:r>
              <a:rPr lang="en-US" altLang="zh-CN" sz="2400" b="1" dirty="0">
                <a:solidFill>
                  <a:schemeClr val="tx1"/>
                </a:solidFill>
              </a:rPr>
              <a:t>like sb. to do </a:t>
            </a:r>
            <a:r>
              <a:rPr lang="en-US" altLang="zh-CN" sz="2400" b="1" dirty="0" err="1">
                <a:solidFill>
                  <a:schemeClr val="tx1"/>
                </a:solidFill>
              </a:rPr>
              <a:t>sth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.  </a:t>
            </a:r>
            <a:r>
              <a:rPr lang="zh-CN" altLang="en-US" sz="2400" b="1" dirty="0">
                <a:solidFill>
                  <a:schemeClr val="tx1"/>
                </a:solidFill>
              </a:rPr>
              <a:t>想要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某人做某事 </a:t>
            </a:r>
            <a:endParaRPr lang="zh-CN" altLang="en-US" sz="2400" b="1" dirty="0" smtClean="0">
              <a:solidFill>
                <a:schemeClr val="tx1"/>
              </a:solidFill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     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=want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sb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 to do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sth</a:t>
            </a:r>
            <a:endParaRPr lang="en-US" altLang="zh-CN" sz="2400" b="1" dirty="0" err="1" smtClean="0">
              <a:solidFill>
                <a:schemeClr val="tx1"/>
              </a:solidFill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kumimoji="1" lang="zh-CN" alt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 注意：</a:t>
            </a:r>
            <a:r>
              <a:rPr kumimoji="1" lang="en-US" altLang="zh-CN" sz="24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1.</a:t>
            </a:r>
            <a:r>
              <a:rPr kumimoji="1" lang="zh-CN" alt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变否定句：在</a:t>
            </a:r>
            <a:r>
              <a:rPr kumimoji="1"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would</a:t>
            </a:r>
            <a:r>
              <a:rPr kumimoji="1" lang="zh-CN" alt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后加</a:t>
            </a:r>
            <a:r>
              <a:rPr kumimoji="1"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not</a:t>
            </a:r>
            <a:r>
              <a:rPr kumimoji="1" lang="en-US" altLang="zh-CN" sz="24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, </a:t>
            </a:r>
            <a:r>
              <a:rPr kumimoji="1"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would not =wouldn't</a:t>
            </a:r>
            <a:endParaRPr kumimoji="1" lang="en-US" altLang="zh-CN" sz="2800" b="1" dirty="0" smtClean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kumimoji="1" lang="en-US" altLang="zh-CN" sz="24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2400" b="1" dirty="0">
                <a:solidFill>
                  <a:srgbClr val="C00000"/>
                </a:solidFill>
              </a:rPr>
              <a:t>变一般疑问句</a:t>
            </a:r>
            <a:r>
              <a:rPr lang="en-US" altLang="zh-CN" sz="2400" b="1" dirty="0">
                <a:solidFill>
                  <a:srgbClr val="C00000"/>
                </a:solidFill>
              </a:rPr>
              <a:t>: </a:t>
            </a:r>
            <a:r>
              <a:rPr lang="zh-CN" altLang="en-US" sz="2400" b="1" dirty="0">
                <a:solidFill>
                  <a:srgbClr val="C00000"/>
                </a:solidFill>
              </a:rPr>
              <a:t>把情态动词 </a:t>
            </a:r>
            <a:r>
              <a:rPr lang="en-US" altLang="zh-CN" sz="2400" b="1" dirty="0">
                <a:solidFill>
                  <a:srgbClr val="C00000"/>
                </a:solidFill>
              </a:rPr>
              <a:t>would 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提前，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would sb. like ... ?</a:t>
            </a:r>
            <a:r>
              <a:rPr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构成的问句语气委婉，故问句</a:t>
            </a:r>
            <a:r>
              <a:rPr lang="zh-CN" alt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中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</a:t>
            </a:r>
            <a:r>
              <a:rPr lang="zh-CN" alt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不变成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any</a:t>
            </a:r>
            <a:r>
              <a:rPr lang="zh-CN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特殊疑问句：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charset="0"/>
              </a:rPr>
              <a:t>对名词提问：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charset="0"/>
              </a:rPr>
              <a:t>What would sb. like ?</a:t>
            </a:r>
            <a:endParaRPr lang="en-US" altLang="zh-CN" sz="2800" b="1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Wingdings" panose="05000000000000000000" charset="0"/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charset="0"/>
              </a:rPr>
              <a:t></a:t>
            </a:r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charset="0"/>
              </a:rPr>
              <a:t>对动词提问：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Wingdings" panose="05000000000000000000" charset="0"/>
              </a:rPr>
              <a:t>What would sb. like to do ?</a:t>
            </a:r>
            <a:endParaRPr lang="en-US" altLang="zh-CN" sz="2800" b="1" dirty="0" smtClean="0">
              <a:solidFill>
                <a:schemeClr val="tx1"/>
              </a:solidFill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kumimoji="1"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</a:t>
            </a:r>
            <a:endParaRPr lang="zh-CN" altLang="en-US" sz="2400" dirty="0"/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en-US" altLang="zh-CN" sz="2400" dirty="0" smtClean="0">
              <a:solidFill>
                <a:srgbClr val="FF0066"/>
              </a:solidFill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25" y="-118110"/>
            <a:ext cx="9099550" cy="6159500"/>
          </a:xfrm>
        </p:spPr>
        <p:txBody>
          <a:bodyPr/>
          <a:p>
            <a:r>
              <a:rPr lang="zh-CN" altLang="en-US" b="1" dirty="0" smtClean="0">
                <a:solidFill>
                  <a:schemeClr val="tx1"/>
                </a:solidFill>
                <a:sym typeface="+mn-ea"/>
              </a:rPr>
              <a:t>练习</a:t>
            </a:r>
            <a:br>
              <a:rPr lang="zh-CN" altLang="en-US" b="1" dirty="0" smtClean="0">
                <a:solidFill>
                  <a:schemeClr val="tx1"/>
                </a:solidFill>
                <a:sym typeface="+mn-ea"/>
              </a:rPr>
            </a:br>
            <a:r>
              <a:rPr lang="en-US" altLang="zh-CN" b="1" dirty="0" smtClean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1.I’d </a:t>
            </a:r>
            <a: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like ________ (order) a large bowl of noodles.</a:t>
            </a:r>
            <a:b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</a:br>
            <a:r>
              <a:rPr lang="en-US" altLang="zh-CN" b="1" dirty="0" smtClean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2</a:t>
            </a:r>
            <a: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.--What would you like ____ for your mom on Mother’s Day?</a:t>
            </a:r>
            <a:b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</a:br>
            <a: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   --A dress.</a:t>
            </a:r>
            <a:b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</a:br>
            <a: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buy    B. buying     C. to buy    D. buys  </a:t>
            </a:r>
            <a:b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</a:br>
            <a:r>
              <a:rPr kumimoji="1"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3.She 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would like to go shopping.(</a:t>
            </a:r>
            <a:r>
              <a:rPr kumimoji="1"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变一般疑问句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)</a:t>
            </a:r>
            <a:b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</a:b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__________________________________________</a:t>
            </a:r>
            <a:b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</a:b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4.He'd like to have some drinks.(</a:t>
            </a:r>
            <a:r>
              <a:rPr kumimoji="1"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变成否定句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)</a:t>
            </a:r>
            <a:b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</a:b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_______________________________________</a:t>
            </a:r>
            <a:b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</a:b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5.They'd like to </a:t>
            </a:r>
            <a:r>
              <a:rPr kumimoji="1" lang="en-US" altLang="zh-CN" b="1" u="sng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read books. 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(</a:t>
            </a:r>
            <a:r>
              <a:rPr kumimoji="1"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sym typeface="+mn-ea"/>
              </a:rPr>
              <a:t>对划线部分提问）</a:t>
            </a:r>
            <a:br>
              <a:rPr lang="en-US" altLang="zh-CN" b="1" dirty="0">
                <a:solidFill>
                  <a:srgbClr val="FF0066"/>
                </a:solidFill>
                <a:latin typeface="Times New Roman" panose="02020603050405020304" pitchFamily="18" charset="0"/>
                <a:sym typeface="+mn-ea"/>
              </a:rPr>
            </a:b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sym typeface="+mn-ea"/>
              </a:rPr>
              <a:t>_________________________________________</a:t>
            </a:r>
            <a:endParaRPr lang="en-US" altLang="zh-CN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20870" y="973455"/>
            <a:ext cx="79883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Ｃ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7030" y="3343910"/>
            <a:ext cx="69678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/>
            <a:r>
              <a:rPr kumimoji="1"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Would  s</a:t>
            </a:r>
            <a:r>
              <a:rPr kumimoji="1"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he </a:t>
            </a:r>
            <a:r>
              <a:rPr kumimoji="1"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like to go shopping</a:t>
            </a:r>
            <a:r>
              <a:rPr kumimoji="1"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　？</a:t>
            </a:r>
            <a:endParaRPr kumimoji="1" lang="zh-CN" altLang="en-US" sz="3200" b="1" kern="0" spc="-100" dirty="0">
              <a:solidFill>
                <a:srgbClr val="FF0000"/>
              </a:solidFill>
              <a:uFillTx/>
              <a:latin typeface="Times New Roman" panose="02020603050405020304" pitchFamily="18" charset="0"/>
              <a:ea typeface="华文中宋" panose="0201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85265" y="473710"/>
            <a:ext cx="30276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latin typeface="Times New Roman" panose="02020603050405020304" pitchFamily="18" charset="0"/>
                <a:sym typeface="+mn-ea"/>
              </a:rPr>
              <a:t>　</a:t>
            </a:r>
            <a:r>
              <a:rPr kumimoji="1"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to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order</a:t>
            </a:r>
            <a:endParaRPr kumimoji="1"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5770" y="4382770"/>
            <a:ext cx="664654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charset="-122"/>
              </a:rPr>
              <a:t>He wouldn't like to have any drinks.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华文中宋" panose="0201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9105" y="5370195"/>
            <a:ext cx="73533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What would they like to do?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二教育网">
  <a:themeElements>
    <a:clrScheme name="第二教育网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第二教育网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第二教育网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二教育网">
  <a:themeElements>
    <a:clrScheme name="第二教育网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第二教育网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第二教育网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二教育网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二教育网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3656</Words>
  <Application>WPS 演示</Application>
  <PresentationFormat>全屏显示(4:3)</PresentationFormat>
  <Paragraphs>184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Trebuchet MS</vt:lpstr>
      <vt:lpstr>Wingdings 2</vt:lpstr>
      <vt:lpstr>Arial</vt:lpstr>
      <vt:lpstr>Courier New</vt:lpstr>
      <vt:lpstr>方正舒体</vt:lpstr>
      <vt:lpstr>微软雅黑</vt:lpstr>
      <vt:lpstr>Wingdings</vt:lpstr>
      <vt:lpstr>华文中宋</vt:lpstr>
      <vt:lpstr>Gulim</vt:lpstr>
      <vt:lpstr>楷体_GB2312</vt:lpstr>
      <vt:lpstr>Verdana</vt:lpstr>
      <vt:lpstr>Calibri</vt:lpstr>
      <vt:lpstr>新宋体</vt:lpstr>
      <vt:lpstr>第二教育网</vt:lpstr>
      <vt:lpstr>Spring</vt:lpstr>
      <vt:lpstr>1_第二教育网</vt:lpstr>
      <vt:lpstr>        Unit 10  I’d like some noodles.           </vt:lpstr>
      <vt:lpstr>PowerPoint 演示文稿</vt:lpstr>
      <vt:lpstr>PowerPoint 演示文稿</vt:lpstr>
      <vt:lpstr>PowerPoint 演示文稿</vt:lpstr>
      <vt:lpstr>重点哟，一定要记准！</vt:lpstr>
      <vt:lpstr>PowerPoint 演示文稿</vt:lpstr>
      <vt:lpstr>PowerPoint 演示文稿</vt:lpstr>
      <vt:lpstr>PowerPoint 演示文稿</vt:lpstr>
      <vt:lpstr>练习 1.I’d like ________ (order) a large bowl of noodles. 2.--What would you like ____ for your mom on Mother’s Day?    --A dress. buy    B. buying     C. to buy    D. buys   3.She would like to go shopping.(变一般疑问句) __________________________________________ 4.He'd like to have some drinks.(变成否定句) _______________________________________ 5.They'd like to read books. (对划线部分提问） _________________________________________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8   I’d like some noodles.</dc:title>
  <dc:creator/>
  <cp:lastModifiedBy>Administrator</cp:lastModifiedBy>
  <cp:revision>72</cp:revision>
  <dcterms:created xsi:type="dcterms:W3CDTF">2017-05-18T23:52:00Z</dcterms:created>
  <dcterms:modified xsi:type="dcterms:W3CDTF">2017-05-23T07:19:34Z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2052-10.1.0.6479</vt:lpwstr>
  </property>
</Properties>
</file>